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9" r:id="rId4"/>
    <p:sldId id="270" r:id="rId5"/>
    <p:sldId id="285" r:id="rId6"/>
    <p:sldId id="280" r:id="rId7"/>
    <p:sldId id="257" r:id="rId8"/>
    <p:sldId id="318" r:id="rId9"/>
    <p:sldId id="317" r:id="rId10"/>
    <p:sldId id="278" r:id="rId11"/>
    <p:sldId id="258" r:id="rId12"/>
    <p:sldId id="279" r:id="rId13"/>
    <p:sldId id="296" r:id="rId14"/>
    <p:sldId id="259" r:id="rId15"/>
    <p:sldId id="307" r:id="rId16"/>
    <p:sldId id="314" r:id="rId17"/>
    <p:sldId id="281" r:id="rId18"/>
    <p:sldId id="282" r:id="rId19"/>
    <p:sldId id="287" r:id="rId20"/>
    <p:sldId id="283" r:id="rId21"/>
    <p:sldId id="288" r:id="rId22"/>
    <p:sldId id="311" r:id="rId23"/>
    <p:sldId id="312" r:id="rId24"/>
    <p:sldId id="289" r:id="rId25"/>
    <p:sldId id="310" r:id="rId26"/>
    <p:sldId id="308" r:id="rId27"/>
    <p:sldId id="309" r:id="rId28"/>
    <p:sldId id="315" r:id="rId29"/>
    <p:sldId id="304" r:id="rId30"/>
    <p:sldId id="316" r:id="rId31"/>
    <p:sldId id="301" r:id="rId32"/>
    <p:sldId id="303" r:id="rId33"/>
    <p:sldId id="297" r:id="rId34"/>
    <p:sldId id="319" r:id="rId35"/>
    <p:sldId id="277" r:id="rId3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757" autoAdjust="0"/>
    <p:restoredTop sz="94532" autoAdjust="0"/>
  </p:normalViewPr>
  <p:slideViewPr>
    <p:cSldViewPr>
      <p:cViewPr>
        <p:scale>
          <a:sx n="70" d="100"/>
          <a:sy n="70" d="100"/>
        </p:scale>
        <p:origin x="-68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B408C-58BC-4CF9-A8E1-734A9F83D5AF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0817E-5789-420E-998F-8B451896E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3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D13ED-2572-42A1-B497-471561B308BD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E1BC8-746A-43D6-8837-2312004F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8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1BC8-746A-43D6-8837-2312004F02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1BC8-746A-43D6-8837-2312004F02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9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CBAE-C8BC-41CC-B4F2-CCADE0319D21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1617-8B45-4994-AB87-9995B7E98C52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2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00B8-408B-4761-AA19-178C1EA03696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E44-3D69-46C5-AA4B-3E86F40905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4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05B4-295F-406B-9BAE-2553AF4DE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9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C9B6-E2C4-4EEA-9A45-4217B3F55D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5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52C-815A-4F7D-B06A-EABEC4ED88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C4E6-E57D-4330-97ED-FD2932EF56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3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476F-E56C-4993-9C23-6FC343ECE9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76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264-8648-479C-885D-6F50307485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96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553E-5484-4BD4-A09E-FD8C546EBC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D8ED-9AEB-47CF-B9FE-A3B65D430ECE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14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BEB6-886F-4BDC-A589-33DA863B52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8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5799-256D-4C30-A6DC-B3390472B6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7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DD2D-FA1E-4E47-8722-9FFE6C6668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0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FFE1-610D-44B9-AF35-ECEA110C0572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1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CC8-21F2-4E99-AC23-6B5361A78F42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2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A69B-8CC3-478C-B31F-9AF6EF1D5820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4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CE38-2FD8-49F3-A377-B0D843480D7B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8B8C-F375-41E2-B7F0-79C814C09AAD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03B0-0607-4BB3-97B2-A17B322FE076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0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93F6-EE8F-4A8A-B2BE-FCD287457ABF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20">
              <a:schemeClr val="accent1">
                <a:lumMod val="60000"/>
                <a:lumOff val="40000"/>
              </a:schemeClr>
            </a:gs>
            <a:gs pos="0">
              <a:schemeClr val="tx2">
                <a:lumMod val="28000"/>
                <a:lumOff val="72000"/>
                <a:alpha val="49000"/>
              </a:schemeClr>
            </a:gs>
            <a:gs pos="36000">
              <a:srgbClr val="85C2FF">
                <a:alpha val="73000"/>
                <a:lumMod val="65000"/>
                <a:lumOff val="35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32DF-A7A2-4D07-A6BE-573FAF1F6300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68DB-DE0F-42A0-BAF6-5BC98F579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20">
              <a:schemeClr val="accent1">
                <a:lumMod val="60000"/>
                <a:lumOff val="40000"/>
              </a:schemeClr>
            </a:gs>
            <a:gs pos="0">
              <a:schemeClr val="tx2">
                <a:lumMod val="28000"/>
                <a:lumOff val="72000"/>
                <a:alpha val="49000"/>
              </a:schemeClr>
            </a:gs>
            <a:gs pos="36000">
              <a:srgbClr val="85C2FF">
                <a:alpha val="73000"/>
                <a:lumMod val="65000"/>
                <a:lumOff val="35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3A0D4-00C5-49DF-8B78-79AB49FE78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file:///\\camfilesrv02\redirected$\mitchellDF\Desktop\jwesterling@hopkintonma.gov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Lake Maspenock Management Plan Development and Implementation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09950"/>
            <a:ext cx="6400800" cy="17526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Presented by the 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Lake Maspenock Aquatic Vegetation Control and Management Advisory Group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in cooperation with the 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Hopkinton Conservation Commission and Parks and Recreation Department 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Lake Maspenock Water Uses/Issues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effectLst/>
              </a:rPr>
              <a:t>Major Uses of the Lake: </a:t>
            </a:r>
          </a:p>
          <a:p>
            <a:pPr lvl="1">
              <a:spcAft>
                <a:spcPts val="600"/>
              </a:spcAft>
            </a:pPr>
            <a:r>
              <a:rPr lang="en-US" sz="4400" b="1" dirty="0" smtClean="0">
                <a:effectLst/>
              </a:rPr>
              <a:t>Swimming</a:t>
            </a:r>
            <a:r>
              <a:rPr lang="en-US" sz="4400" dirty="0" smtClean="0"/>
              <a:t>: </a:t>
            </a:r>
            <a:r>
              <a:rPr lang="en-US" sz="4400" dirty="0" smtClean="0">
                <a:effectLst/>
              </a:rPr>
              <a:t>Town’s public beach on Sandy Beach Island </a:t>
            </a:r>
          </a:p>
          <a:p>
            <a:pPr lvl="1">
              <a:spcAft>
                <a:spcPts val="600"/>
              </a:spcAft>
            </a:pPr>
            <a:r>
              <a:rPr lang="en-US" sz="4400" b="1" dirty="0" smtClean="0">
                <a:effectLst/>
              </a:rPr>
              <a:t>Boating</a:t>
            </a:r>
            <a:r>
              <a:rPr lang="en-US" sz="4400" dirty="0" smtClean="0"/>
              <a:t>: </a:t>
            </a:r>
            <a:r>
              <a:rPr lang="en-US" sz="4400" dirty="0"/>
              <a:t> </a:t>
            </a:r>
            <a:r>
              <a:rPr lang="en-US" sz="4400" dirty="0" smtClean="0"/>
              <a:t>P</a:t>
            </a:r>
            <a:r>
              <a:rPr lang="en-US" sz="4400" dirty="0" smtClean="0">
                <a:effectLst/>
              </a:rPr>
              <a:t>ublic boat launch area located off Sandy Beach Island; many shoreline docks </a:t>
            </a:r>
          </a:p>
          <a:p>
            <a:pPr lvl="1">
              <a:spcAft>
                <a:spcPts val="600"/>
              </a:spcAft>
            </a:pPr>
            <a:r>
              <a:rPr lang="en-US" sz="4400" b="1" dirty="0" smtClean="0"/>
              <a:t>Fishing: </a:t>
            </a:r>
            <a:r>
              <a:rPr lang="en-US" sz="4400" dirty="0" smtClean="0"/>
              <a:t>Open water and ice fishing popular</a:t>
            </a:r>
          </a:p>
          <a:p>
            <a:pPr lvl="1">
              <a:spcAft>
                <a:spcPts val="600"/>
              </a:spcAft>
            </a:pPr>
            <a:r>
              <a:rPr lang="en-US" sz="4400" b="1" dirty="0" smtClean="0"/>
              <a:t>Other current/historic uses</a:t>
            </a:r>
            <a:r>
              <a:rPr lang="en-US" sz="4400" dirty="0" smtClean="0"/>
              <a:t> - wildlife habitat, industrial</a:t>
            </a:r>
          </a:p>
          <a:p>
            <a:r>
              <a:rPr lang="en-US" sz="5100" dirty="0" smtClean="0"/>
              <a:t>Diagnostic Feasibility (D/F) study from late 1980s; recommended dredging and stormwater treatment</a:t>
            </a:r>
          </a:p>
          <a:p>
            <a:r>
              <a:rPr lang="en-US" sz="5100" dirty="0" smtClean="0"/>
              <a:t>Review of water quality data from 1970s to present indicates improved water quality/clarity </a:t>
            </a:r>
          </a:p>
          <a:p>
            <a:r>
              <a:rPr lang="en-US" sz="5100" dirty="0" smtClean="0"/>
              <a:t>Current major concern is how to safely address impairment of recreational use and ecological habitat value by dense growth of aquatic weeds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2514600" cy="3352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96439"/>
            <a:ext cx="4358575" cy="326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5" y="3175009"/>
            <a:ext cx="2362195" cy="314959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Lake Maspenock Popular Uses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4834"/>
            <a:ext cx="7391400" cy="9260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Lake Maspenock Aquatic Weeds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5" y="3112688"/>
            <a:ext cx="3729369" cy="2793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2895602"/>
            <a:ext cx="4070577" cy="2626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4" y="1447801"/>
            <a:ext cx="3547383" cy="2364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7011" y="5534605"/>
            <a:ext cx="466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Variable milfoil (</a:t>
            </a:r>
            <a:r>
              <a:rPr lang="en-US" b="1" i="1" dirty="0" smtClean="0"/>
              <a:t>Myriophyllum heterophyllum)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5562600" y="5953678"/>
            <a:ext cx="2746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  Largeleaf Pondweed </a:t>
            </a:r>
          </a:p>
          <a:p>
            <a:r>
              <a:rPr lang="en-US" b="1" dirty="0" smtClean="0"/>
              <a:t>(</a:t>
            </a:r>
            <a:r>
              <a:rPr lang="en-US" b="1" i="1" dirty="0" smtClean="0"/>
              <a:t>Potamogeton amplifolius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026203" y="1078468"/>
            <a:ext cx="321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Fanwort (</a:t>
            </a:r>
            <a:r>
              <a:rPr lang="en-US" b="1" i="1" dirty="0" smtClean="0"/>
              <a:t>Cabomba caroliniana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Lake Maspenock</a:t>
            </a:r>
            <a:b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b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Aquatic Vegetation Distribution Map* (2012)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4" y="412149"/>
            <a:ext cx="5111751" cy="557492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5" y="1600203"/>
            <a:ext cx="3236913" cy="464819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smtClean="0">
                <a:latin typeface="Cambria" panose="02040503050406030204" pitchFamily="18" charset="0"/>
              </a:rPr>
              <a:t>Abundant plant growth found</a:t>
            </a:r>
            <a:r>
              <a:rPr lang="en-US" sz="1800" b="0" i="0" u="none" strike="noStrike" dirty="0" smtClean="0">
                <a:latin typeface="Cambria" panose="02040503050406030204" pitchFamily="18" charset="0"/>
              </a:rPr>
              <a:t> </a:t>
            </a:r>
            <a:r>
              <a:rPr lang="en-US" sz="1800" b="0" i="0" u="none" strike="noStrike" baseline="0" dirty="0" smtClean="0">
                <a:latin typeface="Cambria" panose="02040503050406030204" pitchFamily="18" charset="0"/>
              </a:rPr>
              <a:t>in areas where water depths are 8-10 ft</a:t>
            </a:r>
            <a:r>
              <a:rPr lang="en-US" sz="1800" b="0" i="0" u="none" strike="noStrike" dirty="0" smtClean="0">
                <a:latin typeface="Cambria" panose="02040503050406030204" pitchFamily="18" charset="0"/>
              </a:rPr>
              <a:t> or less</a:t>
            </a:r>
            <a:endParaRPr lang="en-US" sz="1800" b="0" i="0" u="none" strike="noStrike" baseline="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Th</a:t>
            </a:r>
            <a:r>
              <a:rPr lang="en-US" sz="1800" b="0" i="0" u="none" strike="noStrike" baseline="0" dirty="0" smtClean="0">
                <a:latin typeface="Cambria" panose="02040503050406030204" pitchFamily="18" charset="0"/>
              </a:rPr>
              <a:t>ree non-indigenous</a:t>
            </a:r>
            <a:r>
              <a:rPr lang="en-US" sz="1800" dirty="0" smtClean="0">
                <a:latin typeface="Cambria" panose="02040503050406030204" pitchFamily="18" charset="0"/>
              </a:rPr>
              <a:t>, invasive </a:t>
            </a:r>
            <a:r>
              <a:rPr lang="en-US" sz="1800" b="0" i="0" u="none" strike="noStrike" baseline="0" dirty="0" smtClean="0">
                <a:latin typeface="Cambria" panose="02040503050406030204" pitchFamily="18" charset="0"/>
              </a:rPr>
              <a:t>species of concern: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V</a:t>
            </a:r>
            <a:r>
              <a:rPr lang="en-US" sz="1600" b="0" i="0" u="none" strike="noStrike" baseline="0" dirty="0" smtClean="0">
                <a:latin typeface="Cambria" panose="02040503050406030204" pitchFamily="18" charset="0"/>
              </a:rPr>
              <a:t>ariable watermilfoil (</a:t>
            </a:r>
            <a:r>
              <a:rPr lang="en-US" sz="1600" b="0" i="1" u="none" strike="noStrike" baseline="0" dirty="0" smtClean="0">
                <a:latin typeface="Cambria" panose="02040503050406030204" pitchFamily="18" charset="0"/>
              </a:rPr>
              <a:t>Myriophyllum</a:t>
            </a:r>
            <a:r>
              <a:rPr lang="en-US" sz="1600" b="0" i="0" u="none" strike="noStrike" baseline="0" dirty="0" smtClean="0">
                <a:latin typeface="Cambria" panose="020405030504060302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F</a:t>
            </a:r>
            <a:r>
              <a:rPr lang="en-US" sz="1600" b="0" i="0" u="none" strike="noStrike" baseline="0" dirty="0" smtClean="0">
                <a:latin typeface="Cambria" panose="02040503050406030204" pitchFamily="18" charset="0"/>
              </a:rPr>
              <a:t>anwort (</a:t>
            </a:r>
            <a:r>
              <a:rPr lang="en-US" sz="1600" b="0" i="1" u="none" strike="noStrike" baseline="0" dirty="0" smtClean="0">
                <a:latin typeface="Cambria" panose="02040503050406030204" pitchFamily="18" charset="0"/>
              </a:rPr>
              <a:t>Cabomba</a:t>
            </a:r>
            <a:r>
              <a:rPr lang="it-IT" sz="1600" b="0" i="0" u="none" strike="noStrike" baseline="0" dirty="0" smtClean="0">
                <a:latin typeface="Cambria" panose="020405030504060302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0" i="0" u="none" strike="noStrike" baseline="0" dirty="0" smtClean="0">
                <a:latin typeface="Cambria" panose="02040503050406030204" pitchFamily="18" charset="0"/>
              </a:rPr>
              <a:t>Brazilian elodea (</a:t>
            </a:r>
            <a:r>
              <a:rPr lang="it-IT" sz="1600" b="0" i="1" u="none" strike="noStrike" baseline="0" dirty="0" smtClean="0">
                <a:latin typeface="Cambria" panose="02040503050406030204" pitchFamily="18" charset="0"/>
              </a:rPr>
              <a:t>Egeria</a:t>
            </a:r>
            <a:r>
              <a:rPr lang="it-IT" sz="1600" b="0" i="1" u="none" strike="noStrike" dirty="0" smtClean="0">
                <a:latin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aseline="0" dirty="0" smtClean="0">
                <a:latin typeface="Cambria" panose="02040503050406030204" pitchFamily="18" charset="0"/>
              </a:rPr>
              <a:t>Aquatic vegetation control efforts has been successful in controlling invasives</a:t>
            </a:r>
            <a:r>
              <a:rPr lang="it-IT" sz="1800" dirty="0" smtClean="0">
                <a:latin typeface="Cambria" panose="02040503050406030204" pitchFamily="18" charset="0"/>
              </a:rPr>
              <a:t> but native species have now proliferated</a:t>
            </a:r>
            <a:r>
              <a:rPr lang="it-IT" sz="1800" i="1" dirty="0" smtClean="0">
                <a:latin typeface="Cambria" panose="020405030504060302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0" u="none" strike="noStrike" baseline="0" dirty="0" smtClean="0">
                <a:latin typeface="Cambria" panose="02040503050406030204" pitchFamily="18" charset="0"/>
              </a:rPr>
              <a:t>Naiad </a:t>
            </a:r>
            <a:r>
              <a:rPr lang="it-IT" sz="1600" b="0" i="1" u="none" strike="noStrike" baseline="0" dirty="0" smtClean="0">
                <a:latin typeface="Cambria" panose="02040503050406030204" pitchFamily="18" charset="0"/>
              </a:rPr>
              <a:t>(Najas)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Cambria" panose="02040503050406030204" pitchFamily="18" charset="0"/>
              </a:rPr>
              <a:t>Largeleaf Pondweed </a:t>
            </a:r>
            <a:r>
              <a:rPr lang="it-IT" sz="1600" i="1" dirty="0" smtClean="0">
                <a:latin typeface="Cambria" panose="02040503050406030204" pitchFamily="18" charset="0"/>
              </a:rPr>
              <a:t>(Potamogeton)</a:t>
            </a:r>
            <a:endParaRPr lang="it-IT" sz="1600" b="0" i="1" u="none" strike="noStrike" baseline="0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u="none" strike="noStrike" baseline="0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02769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Aquatic Control Technology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"/>
            <a:ext cx="8178800" cy="8001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Lake Maspenock Aquatic Vegetation Control Management Option Screening Process Overview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489" y="1350999"/>
            <a:ext cx="3454400" cy="509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MA GEIR options plus new methods introduced &gt;2004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1079" y="3870337"/>
            <a:ext cx="3455916" cy="636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Refined list of aquatic veg. management options for Lake Maspenock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2596" y="2621179"/>
            <a:ext cx="3454400" cy="509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Potential  options for Lake Maspenock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5022" y="1014442"/>
            <a:ext cx="2645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prstClr val="black"/>
                </a:solidFill>
              </a:rPr>
              <a:t>Aquatic Veg. Control Options</a:t>
            </a:r>
            <a:endParaRPr lang="en-US" sz="1600" b="1" u="sng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1" y="1013557"/>
            <a:ext cx="1983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>
                <a:solidFill>
                  <a:prstClr val="black"/>
                </a:solidFill>
              </a:rPr>
              <a:t>Screening Step Notes</a:t>
            </a:r>
            <a:endParaRPr lang="en-US" sz="1600" b="1" u="sng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3236" y="1344937"/>
            <a:ext cx="416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prstClr val="black"/>
                </a:solidFill>
              </a:rPr>
              <a:t>1.) </a:t>
            </a:r>
            <a:r>
              <a:rPr lang="en-US" sz="1600" b="1" i="1" dirty="0">
                <a:solidFill>
                  <a:prstClr val="black"/>
                </a:solidFill>
              </a:rPr>
              <a:t>Phase 1 – Consider all possible methods and eliminate methods which are clearly not applicable or appropriate to </a:t>
            </a:r>
            <a:r>
              <a:rPr lang="en-US" sz="1600" b="1" i="1" dirty="0" smtClean="0">
                <a:solidFill>
                  <a:prstClr val="black"/>
                </a:solidFill>
              </a:rPr>
              <a:t>LM</a:t>
            </a:r>
            <a:endParaRPr lang="en-US" sz="1600" b="1" i="1" dirty="0">
              <a:solidFill>
                <a:prstClr val="black"/>
              </a:solidFill>
            </a:endParaRPr>
          </a:p>
          <a:p>
            <a:endParaRPr lang="en-US" sz="1600" b="1" i="1" dirty="0">
              <a:solidFill>
                <a:prstClr val="black"/>
              </a:solidFill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1994089" y="1999021"/>
            <a:ext cx="1219200" cy="459486"/>
          </a:xfrm>
          <a:prstGeom prst="flowChartDecision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lowchart: Decision 22"/>
          <p:cNvSpPr/>
          <p:nvPr/>
        </p:nvSpPr>
        <p:spPr>
          <a:xfrm>
            <a:off x="2065360" y="3248180"/>
            <a:ext cx="1219200" cy="459486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>
            <a:stCxn id="15" idx="2"/>
            <a:endCxn id="14" idx="0"/>
          </p:cNvCxnSpPr>
          <p:nvPr/>
        </p:nvCxnSpPr>
        <p:spPr>
          <a:xfrm flipH="1">
            <a:off x="2659039" y="3130213"/>
            <a:ext cx="759" cy="740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40558" y="2073683"/>
            <a:ext cx="564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Screen out all obviously inappropriate methods based on LM characteristics (size, depth, flushing rate)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23615" y="3883867"/>
            <a:ext cx="416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prstClr val="black"/>
                </a:solidFill>
              </a:rPr>
              <a:t>3.) Identify suite of effective options and </a:t>
            </a:r>
            <a:r>
              <a:rPr lang="en-US" sz="1600" b="1" i="1" dirty="0">
                <a:solidFill>
                  <a:prstClr val="black"/>
                </a:solidFill>
              </a:rPr>
              <a:t>put together a </a:t>
            </a:r>
            <a:r>
              <a:rPr lang="en-US" sz="1600" b="1" i="1" dirty="0" smtClean="0">
                <a:solidFill>
                  <a:prstClr val="black"/>
                </a:solidFill>
              </a:rPr>
              <a:t>lake-specific </a:t>
            </a:r>
            <a:r>
              <a:rPr lang="en-US" sz="1600" b="1" i="1" dirty="0">
                <a:solidFill>
                  <a:prstClr val="black"/>
                </a:solidFill>
              </a:rPr>
              <a:t>management plan to control aquatic vegetation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63236" y="2617912"/>
            <a:ext cx="416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prstClr val="black"/>
                </a:solidFill>
              </a:rPr>
              <a:t>2.) </a:t>
            </a:r>
            <a:r>
              <a:rPr lang="en-US" sz="1600" b="1" i="1" dirty="0">
                <a:solidFill>
                  <a:prstClr val="black"/>
                </a:solidFill>
              </a:rPr>
              <a:t>Review potentially applicable methods, eliminate those which may not be effective, are too costly, or </a:t>
            </a:r>
            <a:r>
              <a:rPr lang="en-US" sz="1600" b="1" i="1" dirty="0" smtClean="0">
                <a:solidFill>
                  <a:prstClr val="black"/>
                </a:solidFill>
              </a:rPr>
              <a:t>have other concerns</a:t>
            </a:r>
            <a:endParaRPr lang="en-US" sz="1600" b="1" i="1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40558" y="3388889"/>
            <a:ext cx="550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Apply criteria of technical feasibility, </a:t>
            </a:r>
            <a:r>
              <a:rPr lang="en-US" sz="1400" b="1" dirty="0">
                <a:solidFill>
                  <a:srgbClr val="FF0000"/>
                </a:solidFill>
              </a:rPr>
              <a:t>effectiveness,</a:t>
            </a:r>
            <a:r>
              <a:rPr lang="en-US" sz="1400" b="1" dirty="0" smtClean="0">
                <a:solidFill>
                  <a:srgbClr val="FF0000"/>
                </a:solidFill>
              </a:rPr>
              <a:t> human health and ecological effects, cost, </a:t>
            </a:r>
            <a:r>
              <a:rPr lang="en-US" sz="1400" b="1" dirty="0">
                <a:solidFill>
                  <a:srgbClr val="FF0000"/>
                </a:solidFill>
              </a:rPr>
              <a:t>longevity, </a:t>
            </a:r>
            <a:r>
              <a:rPr lang="en-US" sz="1400" b="1" dirty="0" smtClean="0">
                <a:solidFill>
                  <a:srgbClr val="FF0000"/>
                </a:solidFill>
              </a:rPr>
              <a:t>and compatibility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Flowchart: Decision 31"/>
          <p:cNvSpPr/>
          <p:nvPr/>
        </p:nvSpPr>
        <p:spPr>
          <a:xfrm>
            <a:off x="2048680" y="4660403"/>
            <a:ext cx="1219200" cy="459486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Arrow Connector 33"/>
          <p:cNvCxnSpPr>
            <a:stCxn id="14" idx="2"/>
            <a:endCxn id="58" idx="0"/>
          </p:cNvCxnSpPr>
          <p:nvPr/>
        </p:nvCxnSpPr>
        <p:spPr>
          <a:xfrm>
            <a:off x="2659037" y="4507114"/>
            <a:ext cx="0" cy="1675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57" idx="0"/>
          </p:cNvCxnSpPr>
          <p:nvPr/>
        </p:nvCxnSpPr>
        <p:spPr>
          <a:xfrm flipH="1">
            <a:off x="1199268" y="5119890"/>
            <a:ext cx="1521845" cy="264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602175" y="1881055"/>
            <a:ext cx="1516" cy="74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578744" y="4714864"/>
            <a:ext cx="5362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Evaluate options for compliance and support of Lake Maspenock aquatic vegetation management plan:  overall goals, areas to be treated, treatment priorities, short-term and long-term objectives , funding opportunities, and watershed stewardship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5054" y="5384277"/>
            <a:ext cx="1748431" cy="509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Select short-term controls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84823" y="6182436"/>
            <a:ext cx="1748431" cy="509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Select longer            -term options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63236" y="5629040"/>
            <a:ext cx="416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prstClr val="black"/>
                </a:solidFill>
              </a:rPr>
              <a:t>4.) Integrate selection of short-term control options with longer-term watershed planning and management (e.g., 5-year plan)</a:t>
            </a:r>
            <a:endParaRPr lang="en-US" sz="1600" b="1" i="1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"/>
            <a:ext cx="8178800" cy="8001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Lake Maspenock Aquatic Vegetation Control Management Option Screening Process – Phase </a:t>
            </a:r>
            <a:r>
              <a:rPr lang="en-US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525" y="1527958"/>
            <a:ext cx="3553364" cy="215420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Identify and consider complete suite of potential management options for aquatic weed control. Evaluate physical, chemical and biological control methods.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062335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prstClr val="black"/>
                </a:solidFill>
              </a:rPr>
              <a:t> Aquatic Veg. Control Options</a:t>
            </a:r>
            <a:endParaRPr lang="en-US" sz="2400" b="1" u="sng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1676400"/>
            <a:ext cx="416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</a:rPr>
              <a:t>1.) </a:t>
            </a:r>
            <a:r>
              <a:rPr lang="en-US" sz="2400" b="1" i="1" dirty="0">
                <a:solidFill>
                  <a:prstClr val="black"/>
                </a:solidFill>
              </a:rPr>
              <a:t>Phase 1 – Consider all possible methods and eliminate methods which are clearly not applicable or appropriate to </a:t>
            </a:r>
            <a:r>
              <a:rPr lang="en-US" sz="2400" b="1" i="1" dirty="0" smtClean="0">
                <a:solidFill>
                  <a:prstClr val="black"/>
                </a:solidFill>
              </a:rPr>
              <a:t>LM</a:t>
            </a:r>
            <a:endParaRPr lang="en-US" sz="2400" b="1" i="1" dirty="0">
              <a:solidFill>
                <a:prstClr val="black"/>
              </a:solidFill>
            </a:endParaRPr>
          </a:p>
          <a:p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4419600"/>
            <a:ext cx="4636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Step: Screen out all obviously inappropriate methods based on nature of control or lake characteristics (e.g., size, depth, flushing rate)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/>
          <p:cNvCxnSpPr>
            <a:stCxn id="11" idx="2"/>
          </p:cNvCxnSpPr>
          <p:nvPr/>
        </p:nvCxnSpPr>
        <p:spPr>
          <a:xfrm>
            <a:off x="2554207" y="3682159"/>
            <a:ext cx="49482" cy="2895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ecision 21"/>
          <p:cNvSpPr/>
          <p:nvPr/>
        </p:nvSpPr>
        <p:spPr>
          <a:xfrm>
            <a:off x="1483431" y="4207828"/>
            <a:ext cx="2191033" cy="1840012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Process used to Identify Potential Weed Control Methods/Techniques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3"/>
            <a:ext cx="8458200" cy="4876798"/>
          </a:xfrm>
        </p:spPr>
        <p:txBody>
          <a:bodyPr/>
          <a:lstStyle/>
          <a:p>
            <a:r>
              <a:rPr lang="en-US" dirty="0" smtClean="0"/>
              <a:t>Review previous studies of Lake Maspenock and earlier vegetation control efforts</a:t>
            </a:r>
          </a:p>
          <a:p>
            <a:r>
              <a:rPr lang="en-US" dirty="0" smtClean="0"/>
              <a:t>Consult MA DEP/EOEA (2004) ‘</a:t>
            </a:r>
            <a:r>
              <a:rPr lang="en-US" i="1" dirty="0" smtClean="0"/>
              <a:t>Generic Environmental Impact Statement for </a:t>
            </a:r>
            <a:r>
              <a:rPr lang="en-US" i="1" dirty="0"/>
              <a:t>Eutrophication and Aquatic Plant Management in </a:t>
            </a:r>
            <a:r>
              <a:rPr lang="en-US" i="1" dirty="0" smtClean="0"/>
              <a:t>Massachusetts (GEIR)’ </a:t>
            </a:r>
          </a:p>
          <a:p>
            <a:r>
              <a:rPr lang="en-US" dirty="0" smtClean="0"/>
              <a:t>Research new approaches, updated techniques, and successful implementations</a:t>
            </a:r>
          </a:p>
          <a:p>
            <a:r>
              <a:rPr lang="en-US" dirty="0" smtClean="0"/>
              <a:t>Technical support from Certified Lake Manager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Commonly accepted physical methods used 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for aquatic weed control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Benthic Barriers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400" dirty="0" smtClean="0"/>
              <a:t>1.a	Porous Materials</a:t>
            </a:r>
          </a:p>
          <a:p>
            <a:pPr marL="0" indent="0">
              <a:buNone/>
            </a:pPr>
            <a:r>
              <a:rPr lang="en-US" sz="2400" dirty="0" smtClean="0"/>
              <a:t>	1.b	Non-Porous Materials</a:t>
            </a:r>
          </a:p>
          <a:p>
            <a:pPr marL="0" indent="0">
              <a:buNone/>
            </a:pPr>
            <a:r>
              <a:rPr lang="en-US" sz="2400" dirty="0" smtClean="0"/>
              <a:t>	1.c	Sediment Barrier</a:t>
            </a:r>
          </a:p>
          <a:p>
            <a:pPr marL="0" indent="0">
              <a:buNone/>
            </a:pPr>
            <a:r>
              <a:rPr lang="en-US" dirty="0" smtClean="0"/>
              <a:t>2. Dredging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2400" dirty="0" smtClean="0"/>
              <a:t>2.a 	"Dry" excavation</a:t>
            </a:r>
          </a:p>
          <a:p>
            <a:pPr marL="0" indent="0">
              <a:buNone/>
            </a:pPr>
            <a:r>
              <a:rPr lang="en-US" sz="2400" dirty="0" smtClean="0"/>
              <a:t>	2.b	"Wet" dredging</a:t>
            </a:r>
          </a:p>
          <a:p>
            <a:pPr marL="0" indent="0">
              <a:buNone/>
            </a:pPr>
            <a:r>
              <a:rPr lang="en-US" sz="2400" dirty="0" smtClean="0"/>
              <a:t>	2.c	Hydraulic dredging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3. Surface covers and dyes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Review of Physical Controls –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Example of Phase I screening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Benthic Barriers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400" dirty="0" smtClean="0"/>
              <a:t>1.a	Porous Materials</a:t>
            </a:r>
          </a:p>
          <a:p>
            <a:pPr marL="0" indent="0">
              <a:buNone/>
            </a:pPr>
            <a:r>
              <a:rPr lang="en-US" sz="2400" dirty="0" smtClean="0"/>
              <a:t>	1.b	Non-Porous Materials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strike="sngStrike" dirty="0" smtClean="0">
                <a:solidFill>
                  <a:srgbClr val="FF0000"/>
                </a:solidFill>
              </a:rPr>
              <a:t>1.c	Sediment Barrier </a:t>
            </a:r>
            <a:r>
              <a:rPr lang="en-US" sz="2400" dirty="0" smtClean="0">
                <a:solidFill>
                  <a:srgbClr val="FF0000"/>
                </a:solidFill>
              </a:rPr>
              <a:t> - can’t place fill in lake basin</a:t>
            </a:r>
            <a:endParaRPr lang="en-US" sz="2400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2. Dredging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2400" strike="sngStrike" dirty="0" smtClean="0">
                <a:solidFill>
                  <a:srgbClr val="FF0000"/>
                </a:solidFill>
              </a:rPr>
              <a:t>2.a 	"Dry" excavation</a:t>
            </a:r>
            <a:r>
              <a:rPr lang="en-US" sz="2400" dirty="0" smtClean="0">
                <a:solidFill>
                  <a:srgbClr val="FF0000"/>
                </a:solidFill>
              </a:rPr>
              <a:t> – can’t fully drain the lake basin</a:t>
            </a:r>
            <a:endParaRPr lang="en-US" sz="2400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	2.b	"Wet" dredging</a:t>
            </a:r>
          </a:p>
          <a:p>
            <a:pPr marL="0" indent="0">
              <a:buNone/>
            </a:pPr>
            <a:r>
              <a:rPr lang="en-US" sz="2400" dirty="0" smtClean="0"/>
              <a:t>	2.c	Hydraulic dredging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strike="sngStrike" dirty="0" smtClean="0">
                <a:solidFill>
                  <a:srgbClr val="FF0000"/>
                </a:solidFill>
              </a:rPr>
              <a:t>Surface covers and dyes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lake size prohibitive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Physical methods used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for aquatic weed control (continued)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Mechanical harvesting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2400" dirty="0" smtClean="0"/>
              <a:t>4.a	Hand-pulling or diver-assisted removal</a:t>
            </a:r>
          </a:p>
          <a:p>
            <a:pPr marL="0" indent="0">
              <a:buNone/>
            </a:pPr>
            <a:r>
              <a:rPr lang="en-US" sz="2400" dirty="0" smtClean="0"/>
              <a:t>	4.b	Cutting (no collection)</a:t>
            </a:r>
          </a:p>
          <a:p>
            <a:pPr marL="0" indent="0">
              <a:buNone/>
            </a:pPr>
            <a:r>
              <a:rPr lang="en-US" sz="2400" dirty="0" smtClean="0"/>
              <a:t>	4.c	Cutting (w/ collection)</a:t>
            </a:r>
          </a:p>
          <a:p>
            <a:pPr marL="0" indent="0">
              <a:buNone/>
            </a:pPr>
            <a:r>
              <a:rPr lang="en-US" sz="2400" dirty="0" smtClean="0"/>
              <a:t>	4.d	Rototilling</a:t>
            </a:r>
          </a:p>
          <a:p>
            <a:pPr marL="0" indent="0">
              <a:buNone/>
            </a:pPr>
            <a:r>
              <a:rPr lang="en-US" sz="2400" dirty="0" smtClean="0"/>
              <a:t>	4.e	Hydroraking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5. Water Level Control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400" dirty="0" smtClean="0"/>
              <a:t>5.a	Drawdown</a:t>
            </a:r>
          </a:p>
          <a:p>
            <a:pPr marL="0" indent="0">
              <a:buNone/>
            </a:pPr>
            <a:r>
              <a:rPr lang="en-US" sz="2400" dirty="0" smtClean="0"/>
              <a:t>	5.b	Flooding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Lake Maspenock Aquatic Vegetation Control and Management Advisory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Board of Selectmen's Charge: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910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Citizen Input Group shall make recommendations to the Director of Public Works </a:t>
            </a:r>
            <a:r>
              <a:rPr lang="en-US" dirty="0" smtClean="0"/>
              <a:t>(DPW) regarding </a:t>
            </a:r>
            <a:r>
              <a:rPr lang="en-US" dirty="0"/>
              <a:t>measures to facilitate effective public participation in the formulation of the Comprehensive Weed Management and Control plan (The Plan) at Lake Maspenock.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733800" cy="639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Designees/Stakeholders: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/>
          <a:p>
            <a:r>
              <a:rPr lang="en-US" dirty="0" smtClean="0"/>
              <a:t>Conservation Commission</a:t>
            </a:r>
          </a:p>
          <a:p>
            <a:r>
              <a:rPr lang="en-US" dirty="0" smtClean="0"/>
              <a:t>Parks and Recreation Commission</a:t>
            </a:r>
          </a:p>
          <a:p>
            <a:r>
              <a:rPr lang="en-US" dirty="0" smtClean="0"/>
              <a:t>Lake resident with knowledge of prior weed control</a:t>
            </a:r>
          </a:p>
          <a:p>
            <a:r>
              <a:rPr lang="en-US" dirty="0" smtClean="0"/>
              <a:t>Two at-large members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Physical Controls – Phase I screening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Mechanical harvesting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2400" dirty="0" smtClean="0"/>
              <a:t>4.a	Hand-pulling or diver-assisted removal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strike="sngStrike" dirty="0" smtClean="0">
                <a:solidFill>
                  <a:srgbClr val="FF0000"/>
                </a:solidFill>
              </a:rPr>
              <a:t>4.b	Cutting (no collection)</a:t>
            </a:r>
            <a:r>
              <a:rPr lang="en-US" sz="2400" dirty="0" smtClean="0">
                <a:solidFill>
                  <a:srgbClr val="FF0000"/>
                </a:solidFill>
              </a:rPr>
              <a:t> –organic material decays</a:t>
            </a:r>
            <a:endParaRPr lang="en-US" sz="2400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	4.c	Cutting (w/ collection)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strike="sngStrike" dirty="0" smtClean="0">
                <a:solidFill>
                  <a:srgbClr val="FF0000"/>
                </a:solidFill>
              </a:rPr>
              <a:t>4.d	Rototilling</a:t>
            </a:r>
            <a:r>
              <a:rPr lang="en-US" sz="2400" dirty="0" smtClean="0">
                <a:solidFill>
                  <a:srgbClr val="FF0000"/>
                </a:solidFill>
              </a:rPr>
              <a:t> – not used for nuisance weed control</a:t>
            </a:r>
            <a:endParaRPr lang="en-US" sz="2400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strike="sngStrike" dirty="0" smtClean="0">
                <a:solidFill>
                  <a:srgbClr val="FF0000"/>
                </a:solidFill>
              </a:rPr>
              <a:t>4.e	Hydroraking</a:t>
            </a:r>
            <a:r>
              <a:rPr lang="en-US" sz="2400" dirty="0" smtClean="0">
                <a:solidFill>
                  <a:srgbClr val="FF0000"/>
                </a:solidFill>
              </a:rPr>
              <a:t> – used for deep-rooted woody stems</a:t>
            </a:r>
            <a:endParaRPr lang="en-US" sz="2400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5. Water Level Control</a:t>
            </a: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400" b="1" dirty="0" smtClean="0"/>
              <a:t>5.a	Drawdown – already being practiced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strike="sngStrike" dirty="0" smtClean="0">
                <a:solidFill>
                  <a:srgbClr val="FF0000"/>
                </a:solidFill>
              </a:rPr>
              <a:t>5.b	Flooding</a:t>
            </a:r>
            <a:r>
              <a:rPr lang="en-US" sz="2400" dirty="0" smtClean="0">
                <a:solidFill>
                  <a:srgbClr val="FF0000"/>
                </a:solidFill>
              </a:rPr>
              <a:t> – increased water potential flooding</a:t>
            </a:r>
            <a:endParaRPr lang="en-US" sz="2400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Winter Drawdown (2015-2016)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Sandy Beach Boat Ramp Area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West Main </a:t>
            </a:r>
            <a:r>
              <a:rPr lang="en-US" dirty="0"/>
              <a:t>St. public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9417"/>
            <a:ext cx="403860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0367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Winter Drawdown (2015-2016)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192591" cy="639762"/>
          </a:xfrm>
        </p:spPr>
        <p:txBody>
          <a:bodyPr/>
          <a:lstStyle/>
          <a:p>
            <a:r>
              <a:rPr lang="en-US" dirty="0" smtClean="0"/>
              <a:t>Marshy area along Hayward St.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Milford shoreline toward 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58491"/>
            <a:ext cx="3818112" cy="3071751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124200" cy="39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Chemical Controls for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Aquatic Weed Management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Herbicides	</a:t>
            </a:r>
          </a:p>
          <a:p>
            <a:pPr marL="0" indent="0">
              <a:buNone/>
            </a:pPr>
            <a:r>
              <a:rPr lang="en-US" sz="2200" dirty="0" smtClean="0"/>
              <a:t>6.a	Copper-based algaecides</a:t>
            </a:r>
          </a:p>
          <a:p>
            <a:pPr marL="0" indent="0">
              <a:buNone/>
            </a:pPr>
            <a:r>
              <a:rPr lang="en-US" sz="2200" dirty="0" smtClean="0"/>
              <a:t>6.b	</a:t>
            </a:r>
            <a:r>
              <a:rPr lang="en-US" sz="2200" dirty="0" err="1" smtClean="0"/>
              <a:t>Diquat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6.c	</a:t>
            </a:r>
            <a:r>
              <a:rPr lang="en-US" sz="2200" dirty="0" err="1" smtClean="0"/>
              <a:t>Endothall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6.d	</a:t>
            </a:r>
            <a:r>
              <a:rPr lang="en-US" sz="2200" dirty="0" err="1" smtClean="0"/>
              <a:t>Flumioxazin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6.e	</a:t>
            </a:r>
            <a:r>
              <a:rPr lang="en-US" sz="2200" dirty="0" err="1" smtClean="0"/>
              <a:t>Fluoridone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6.f	Glyphosate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200" dirty="0" smtClean="0"/>
              <a:t>6.g</a:t>
            </a:r>
            <a:r>
              <a:rPr lang="en-US" sz="2200" dirty="0"/>
              <a:t>	</a:t>
            </a:r>
            <a:r>
              <a:rPr lang="en-US" sz="2200" dirty="0" err="1" smtClean="0"/>
              <a:t>Imazamox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6.h</a:t>
            </a:r>
            <a:r>
              <a:rPr lang="en-US" sz="2200" dirty="0"/>
              <a:t>	</a:t>
            </a:r>
            <a:r>
              <a:rPr lang="en-US" sz="2200" dirty="0" err="1" smtClean="0"/>
              <a:t>Imazapyr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6.i</a:t>
            </a:r>
            <a:r>
              <a:rPr lang="en-US" sz="2200" dirty="0"/>
              <a:t>	</a:t>
            </a:r>
            <a:r>
              <a:rPr lang="en-US" sz="2200" dirty="0" err="1" smtClean="0"/>
              <a:t>Penoxsulfam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6.j</a:t>
            </a:r>
            <a:r>
              <a:rPr lang="en-US" sz="2200" dirty="0"/>
              <a:t>	</a:t>
            </a:r>
            <a:r>
              <a:rPr lang="en-US" sz="2200" dirty="0" smtClean="0"/>
              <a:t>Peroxide-based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6.k</a:t>
            </a:r>
            <a:r>
              <a:rPr lang="en-US" sz="2200" dirty="0"/>
              <a:t>	</a:t>
            </a:r>
            <a:r>
              <a:rPr lang="en-US" sz="2200" dirty="0" err="1" smtClean="0"/>
              <a:t>Triclopyr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6.l</a:t>
            </a:r>
            <a:r>
              <a:rPr lang="en-US" sz="2200" dirty="0"/>
              <a:t>	</a:t>
            </a:r>
            <a:r>
              <a:rPr lang="en-US" sz="2200" dirty="0" smtClean="0"/>
              <a:t>2,4-D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Chemical </a:t>
            </a:r>
            <a:r>
              <a:rPr lang="en-US" sz="3600" b="1" dirty="0">
                <a:solidFill>
                  <a:schemeClr val="tx2"/>
                </a:solidFill>
              </a:rPr>
              <a:t>Controls -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Phase I 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Herbicides	</a:t>
            </a:r>
          </a:p>
          <a:p>
            <a:pPr marL="0" indent="0">
              <a:buNone/>
            </a:pPr>
            <a:r>
              <a:rPr lang="en-US" sz="2200" strike="sngStrike" dirty="0" smtClean="0">
                <a:solidFill>
                  <a:srgbClr val="C00000"/>
                </a:solidFill>
              </a:rPr>
              <a:t>6.a	Copper-based algaecides</a:t>
            </a:r>
          </a:p>
          <a:p>
            <a:pPr marL="0" indent="0">
              <a:buNone/>
            </a:pPr>
            <a:r>
              <a:rPr lang="en-US" sz="2200" dirty="0" smtClean="0"/>
              <a:t>6.b	</a:t>
            </a:r>
            <a:r>
              <a:rPr lang="en-US" sz="2200" dirty="0" err="1" smtClean="0"/>
              <a:t>Diquat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6.c	</a:t>
            </a:r>
            <a:r>
              <a:rPr lang="en-US" sz="2200" dirty="0" err="1" smtClean="0"/>
              <a:t>Endothall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6.d	</a:t>
            </a:r>
            <a:r>
              <a:rPr lang="en-US" sz="2200" dirty="0" err="1" smtClean="0"/>
              <a:t>Flumioxazin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6.e	</a:t>
            </a:r>
            <a:r>
              <a:rPr lang="en-US" sz="2200" dirty="0" err="1" smtClean="0"/>
              <a:t>Fluoridone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strike="sngStrike" dirty="0" smtClean="0">
                <a:solidFill>
                  <a:srgbClr val="C00000"/>
                </a:solidFill>
              </a:rPr>
              <a:t>6.f	Glyphosate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200" dirty="0" smtClean="0"/>
              <a:t>6.g</a:t>
            </a:r>
            <a:r>
              <a:rPr lang="en-US" sz="2200" dirty="0"/>
              <a:t>	</a:t>
            </a:r>
            <a:r>
              <a:rPr lang="en-US" sz="2200" dirty="0" err="1" smtClean="0"/>
              <a:t>Imazamox</a:t>
            </a:r>
            <a:endParaRPr lang="en-US" sz="2200" dirty="0"/>
          </a:p>
          <a:p>
            <a:pPr marL="0" indent="0">
              <a:buNone/>
            </a:pPr>
            <a:r>
              <a:rPr lang="en-US" sz="2200" strike="sngStrike" dirty="0" smtClean="0">
                <a:solidFill>
                  <a:srgbClr val="C00000"/>
                </a:solidFill>
              </a:rPr>
              <a:t>6.h</a:t>
            </a:r>
            <a:r>
              <a:rPr lang="en-US" sz="2200" strike="sngStrike" dirty="0">
                <a:solidFill>
                  <a:srgbClr val="C00000"/>
                </a:solidFill>
              </a:rPr>
              <a:t>	</a:t>
            </a:r>
            <a:r>
              <a:rPr lang="en-US" sz="2200" strike="sngStrike" dirty="0" err="1" smtClean="0">
                <a:solidFill>
                  <a:srgbClr val="C00000"/>
                </a:solidFill>
              </a:rPr>
              <a:t>Imazapyr</a:t>
            </a:r>
            <a:endParaRPr lang="en-US" sz="2200" strike="sngStrike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strike="sngStrike" dirty="0" smtClean="0">
                <a:solidFill>
                  <a:srgbClr val="C00000"/>
                </a:solidFill>
              </a:rPr>
              <a:t>6.i</a:t>
            </a:r>
            <a:r>
              <a:rPr lang="en-US" sz="2200" strike="sngStrike" dirty="0">
                <a:solidFill>
                  <a:srgbClr val="C00000"/>
                </a:solidFill>
              </a:rPr>
              <a:t>	</a:t>
            </a:r>
            <a:r>
              <a:rPr lang="en-US" sz="2200" strike="sngStrike" dirty="0" err="1" smtClean="0">
                <a:solidFill>
                  <a:srgbClr val="C00000"/>
                </a:solidFill>
              </a:rPr>
              <a:t>Penoxsulfam</a:t>
            </a:r>
            <a:endParaRPr lang="en-US" sz="2200" strike="sngStrike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strike="sngStrike" dirty="0" smtClean="0">
                <a:solidFill>
                  <a:srgbClr val="C00000"/>
                </a:solidFill>
              </a:rPr>
              <a:t>6.j</a:t>
            </a:r>
            <a:r>
              <a:rPr lang="en-US" sz="2200" strike="sngStrike" dirty="0">
                <a:solidFill>
                  <a:srgbClr val="C00000"/>
                </a:solidFill>
              </a:rPr>
              <a:t>	</a:t>
            </a:r>
            <a:r>
              <a:rPr lang="en-US" sz="2200" strike="sngStrike" dirty="0" smtClean="0">
                <a:solidFill>
                  <a:srgbClr val="C00000"/>
                </a:solidFill>
              </a:rPr>
              <a:t>Peroxide-based</a:t>
            </a:r>
            <a:endParaRPr lang="en-US" sz="2200" strike="sngStrike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6.k</a:t>
            </a:r>
            <a:r>
              <a:rPr lang="en-US" sz="2200" dirty="0"/>
              <a:t>	</a:t>
            </a:r>
            <a:r>
              <a:rPr lang="en-US" sz="2200" dirty="0" err="1" smtClean="0"/>
              <a:t>Triclopyr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6.l</a:t>
            </a:r>
            <a:r>
              <a:rPr lang="en-US" sz="2200" dirty="0"/>
              <a:t>	</a:t>
            </a:r>
            <a:r>
              <a:rPr lang="en-US" sz="2200" dirty="0" smtClean="0"/>
              <a:t>2,4-D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8006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Herbicides were eliminated based on their target plants or algae. Those retained have demonstrated effective control of one or more of </a:t>
            </a:r>
            <a:r>
              <a:rPr lang="en-US" sz="2200" smtClean="0"/>
              <a:t>the three major </a:t>
            </a:r>
            <a:r>
              <a:rPr lang="en-US" sz="2200" dirty="0" smtClean="0"/>
              <a:t>nuisance species:  Fanwort, Variable Milfoil, or Largeleaf Pondweed.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031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Biological Controls for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Aquatic Weed Management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Biological </a:t>
            </a:r>
            <a:r>
              <a:rPr lang="en-US" dirty="0" smtClean="0"/>
              <a:t>Controls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400" dirty="0"/>
              <a:t>7.a	Herbivorous fish</a:t>
            </a:r>
          </a:p>
          <a:p>
            <a:pPr marL="0" indent="0">
              <a:buNone/>
            </a:pPr>
            <a:r>
              <a:rPr lang="en-US" sz="2400" dirty="0"/>
              <a:t>	7.b	Herbivorous insects</a:t>
            </a:r>
          </a:p>
          <a:p>
            <a:pPr marL="0" indent="0">
              <a:buNone/>
            </a:pPr>
            <a:r>
              <a:rPr lang="en-US" sz="2400" dirty="0"/>
              <a:t>	7.c	Bacterial/viral pathogens</a:t>
            </a:r>
          </a:p>
          <a:p>
            <a:pPr marL="0" indent="0">
              <a:buNone/>
            </a:pPr>
            <a:r>
              <a:rPr lang="en-US" sz="2400" dirty="0"/>
              <a:t>	7.d	Selective Planting</a:t>
            </a:r>
          </a:p>
          <a:p>
            <a:pPr marL="0" indent="0">
              <a:buNone/>
            </a:pPr>
            <a:r>
              <a:rPr lang="en-US" sz="2400" dirty="0"/>
              <a:t>	7.e	Biomanipulation by fish stocking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Biological Controls -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Phase I Results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Biological </a:t>
            </a:r>
            <a:r>
              <a:rPr lang="en-US" dirty="0" smtClean="0"/>
              <a:t>Controls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400" dirty="0"/>
              <a:t>7.a	</a:t>
            </a:r>
            <a:r>
              <a:rPr lang="en-US" sz="2400" strike="sngStrike" dirty="0">
                <a:solidFill>
                  <a:srgbClr val="FF0000"/>
                </a:solidFill>
              </a:rPr>
              <a:t>Herbivorous fish</a:t>
            </a:r>
            <a:r>
              <a:rPr lang="en-US" sz="2400" dirty="0">
                <a:solidFill>
                  <a:srgbClr val="FF0000"/>
                </a:solidFill>
              </a:rPr>
              <a:t> – not legal in Massachusetts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	7.b	Herbivorous insects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strike="sngStrike" dirty="0">
                <a:solidFill>
                  <a:srgbClr val="FF0000"/>
                </a:solidFill>
              </a:rPr>
              <a:t>7.c	Bacterial/viral pathogens</a:t>
            </a:r>
            <a:r>
              <a:rPr lang="en-US" sz="2400" dirty="0">
                <a:solidFill>
                  <a:srgbClr val="FF0000"/>
                </a:solidFill>
              </a:rPr>
              <a:t> – not for plant control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strike="sngStrike" dirty="0">
                <a:solidFill>
                  <a:srgbClr val="FF0000"/>
                </a:solidFill>
              </a:rPr>
              <a:t>7.d	Selective plantings </a:t>
            </a:r>
            <a:r>
              <a:rPr lang="en-US" sz="2400" dirty="0">
                <a:solidFill>
                  <a:srgbClr val="FF0000"/>
                </a:solidFill>
              </a:rPr>
              <a:t> - not feasible for weed mgmt.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strike="sngStrike" dirty="0">
                <a:solidFill>
                  <a:srgbClr val="FF0000"/>
                </a:solidFill>
              </a:rPr>
              <a:t>7.e	Biomanipulation by fish stocking</a:t>
            </a:r>
            <a:r>
              <a:rPr lang="en-US" sz="2400" dirty="0">
                <a:solidFill>
                  <a:srgbClr val="FF0000"/>
                </a:solidFill>
              </a:rPr>
              <a:t> – works on algae</a:t>
            </a:r>
            <a:endParaRPr lang="en-US" sz="24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"/>
            <a:ext cx="8178800" cy="8001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Lake Maspenock Aquatic Vegetation Control Management Option Screening Process – Phase 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700" y="1143000"/>
            <a:ext cx="3870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prstClr val="black"/>
                </a:solidFill>
              </a:rPr>
              <a:t>Aquatic Veg. Control Options</a:t>
            </a:r>
            <a:endParaRPr lang="en-US" sz="2400" b="1" u="sng" dirty="0">
              <a:solidFill>
                <a:prstClr val="black"/>
              </a:solidFill>
            </a:endParaRPr>
          </a:p>
        </p:txBody>
      </p:sp>
      <p:sp>
        <p:nvSpPr>
          <p:cNvPr id="23" name="Flowchart: Decision 22"/>
          <p:cNvSpPr/>
          <p:nvPr/>
        </p:nvSpPr>
        <p:spPr>
          <a:xfrm>
            <a:off x="2065360" y="3248180"/>
            <a:ext cx="1219200" cy="459486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659039" y="3130213"/>
            <a:ext cx="759" cy="740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724400" y="1931345"/>
            <a:ext cx="441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</a:rPr>
              <a:t>2.) </a:t>
            </a:r>
            <a:r>
              <a:rPr lang="en-US" sz="2400" b="1" i="1" dirty="0">
                <a:solidFill>
                  <a:prstClr val="black"/>
                </a:solidFill>
              </a:rPr>
              <a:t>Review potentially applicable methods, eliminate those which may not be </a:t>
            </a:r>
            <a:r>
              <a:rPr lang="en-US" sz="2400" b="1" i="1" dirty="0" smtClean="0">
                <a:solidFill>
                  <a:prstClr val="black"/>
                </a:solidFill>
              </a:rPr>
              <a:t>feasible or not effective</a:t>
            </a:r>
            <a:r>
              <a:rPr lang="en-US" sz="2400" b="1" i="1" dirty="0">
                <a:solidFill>
                  <a:prstClr val="black"/>
                </a:solidFill>
              </a:rPr>
              <a:t>, </a:t>
            </a:r>
            <a:r>
              <a:rPr lang="en-US" sz="2400" b="1" i="1" dirty="0" smtClean="0">
                <a:solidFill>
                  <a:prstClr val="black"/>
                </a:solidFill>
              </a:rPr>
              <a:t>are </a:t>
            </a:r>
            <a:r>
              <a:rPr lang="en-US" sz="2400" b="1" i="1" dirty="0">
                <a:solidFill>
                  <a:prstClr val="black"/>
                </a:solidFill>
              </a:rPr>
              <a:t>too costly, or </a:t>
            </a:r>
            <a:r>
              <a:rPr lang="en-US" sz="2400" b="1" i="1" dirty="0" smtClean="0">
                <a:solidFill>
                  <a:prstClr val="black"/>
                </a:solidFill>
              </a:rPr>
              <a:t>have other concerns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18025" y="4572000"/>
            <a:ext cx="457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Decision Step: Apply criteria of technical feasibility, </a:t>
            </a:r>
            <a:r>
              <a:rPr lang="en-US" sz="2400" b="1" dirty="0">
                <a:solidFill>
                  <a:srgbClr val="FF0000"/>
                </a:solidFill>
              </a:rPr>
              <a:t>effectiveness,</a:t>
            </a:r>
            <a:r>
              <a:rPr lang="en-US" sz="2400" b="1" dirty="0" smtClean="0">
                <a:solidFill>
                  <a:srgbClr val="FF0000"/>
                </a:solidFill>
              </a:rPr>
              <a:t> human health and ecological effects, cost, </a:t>
            </a:r>
            <a:r>
              <a:rPr lang="en-US" sz="2400" b="1" dirty="0">
                <a:solidFill>
                  <a:srgbClr val="FF0000"/>
                </a:solidFill>
              </a:rPr>
              <a:t>longevity, </a:t>
            </a:r>
            <a:r>
              <a:rPr lang="en-US" sz="2400" b="1" dirty="0" smtClean="0">
                <a:solidFill>
                  <a:srgbClr val="FF0000"/>
                </a:solidFill>
              </a:rPr>
              <a:t>and compatibility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2266" y="1716136"/>
            <a:ext cx="3553364" cy="215420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Continue to refine list of physical, chemical and biological control methods using against key factors. 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68085" y="3870337"/>
            <a:ext cx="49482" cy="2895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Decision 32"/>
          <p:cNvSpPr/>
          <p:nvPr/>
        </p:nvSpPr>
        <p:spPr>
          <a:xfrm>
            <a:off x="1483431" y="4207828"/>
            <a:ext cx="2191033" cy="1840012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How will the Advisory Group evaluate and select lake management options?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/>
          <a:lstStyle/>
          <a:p>
            <a:r>
              <a:rPr lang="en-US" dirty="0" smtClean="0"/>
              <a:t>We look at these key factors: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Feasibility</a:t>
            </a:r>
            <a:r>
              <a:rPr lang="en-US" dirty="0" smtClean="0"/>
              <a:t> – could we do this on Lake Maspenock?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Effectiveness</a:t>
            </a:r>
            <a:r>
              <a:rPr lang="en-US" dirty="0" smtClean="0"/>
              <a:t> – how well does the option work?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Human health and ecological effects </a:t>
            </a:r>
            <a:r>
              <a:rPr lang="en-US" dirty="0" smtClean="0"/>
              <a:t>– is it safe?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Cost</a:t>
            </a:r>
            <a:r>
              <a:rPr lang="en-US" dirty="0"/>
              <a:t> – </a:t>
            </a:r>
            <a:r>
              <a:rPr lang="en-US" dirty="0" smtClean="0"/>
              <a:t>what is the cost </a:t>
            </a:r>
            <a:r>
              <a:rPr lang="en-US" dirty="0"/>
              <a:t>(total or </a:t>
            </a:r>
            <a:r>
              <a:rPr lang="en-US" dirty="0" smtClean="0"/>
              <a:t>$/per </a:t>
            </a:r>
            <a:r>
              <a:rPr lang="en-US" dirty="0"/>
              <a:t>acre</a:t>
            </a:r>
            <a:r>
              <a:rPr lang="en-US" dirty="0" smtClean="0"/>
              <a:t>)?</a:t>
            </a:r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Longevity of treatment </a:t>
            </a:r>
            <a:r>
              <a:rPr lang="en-US" dirty="0"/>
              <a:t>– how long does it </a:t>
            </a:r>
            <a:r>
              <a:rPr lang="en-US" dirty="0" smtClean="0"/>
              <a:t>last?</a:t>
            </a:r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Compatibility with other </a:t>
            </a:r>
            <a:r>
              <a:rPr lang="en-US" b="1" dirty="0" smtClean="0">
                <a:solidFill>
                  <a:srgbClr val="C00000"/>
                </a:solidFill>
              </a:rPr>
              <a:t>options </a:t>
            </a:r>
            <a:r>
              <a:rPr lang="en-US" dirty="0"/>
              <a:t>– </a:t>
            </a:r>
            <a:r>
              <a:rPr lang="en-US" dirty="0" smtClean="0"/>
              <a:t>does it complement the beneficial effect of other options?</a:t>
            </a:r>
          </a:p>
          <a:p>
            <a:r>
              <a:rPr lang="en-US" dirty="0" smtClean="0"/>
              <a:t>Final options will include both short-term and long-term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5054" y="64416"/>
            <a:ext cx="8615746" cy="8001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Lake Maspenock Aquatic Vegetation Control Management Option Screening Process – Phases 3 &amp; 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869" y="1019481"/>
            <a:ext cx="3870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prstClr val="black"/>
                </a:solidFill>
              </a:rPr>
              <a:t>Aquatic Veg. Control Options</a:t>
            </a:r>
            <a:endParaRPr lang="en-US" sz="2400" b="1" u="sng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1798447"/>
            <a:ext cx="416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prstClr val="black"/>
                </a:solidFill>
              </a:rPr>
              <a:t>3.) Identify suite of effective options and </a:t>
            </a:r>
            <a:r>
              <a:rPr lang="en-US" sz="2200" b="1" i="1" dirty="0">
                <a:solidFill>
                  <a:prstClr val="black"/>
                </a:solidFill>
              </a:rPr>
              <a:t>put together a </a:t>
            </a:r>
            <a:r>
              <a:rPr lang="en-US" sz="2200" b="1" i="1" dirty="0" smtClean="0">
                <a:solidFill>
                  <a:prstClr val="black"/>
                </a:solidFill>
              </a:rPr>
              <a:t>lake-specific </a:t>
            </a:r>
            <a:r>
              <a:rPr lang="en-US" sz="2200" b="1" i="1" dirty="0">
                <a:solidFill>
                  <a:prstClr val="black"/>
                </a:solidFill>
              </a:rPr>
              <a:t>management plan to control aquatic vegetation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65047" y="4507114"/>
            <a:ext cx="2" cy="1675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2"/>
            <a:endCxn id="57" idx="0"/>
          </p:cNvCxnSpPr>
          <p:nvPr/>
        </p:nvCxnSpPr>
        <p:spPr>
          <a:xfrm flipH="1">
            <a:off x="1013973" y="5119891"/>
            <a:ext cx="1563133" cy="2643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753915" y="3684343"/>
            <a:ext cx="5362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Decision Steps: Evaluate options for support of LM aquatic vegetation management plan:  overall goals, treatment areas, treatment priorities, short- and long-term objectives , funding opportunities &amp; watershed stewardship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9757" y="5384276"/>
            <a:ext cx="1748431" cy="66282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Select short-term controls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84823" y="6182436"/>
            <a:ext cx="1748431" cy="603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Select longer            -term options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81896" y="5303854"/>
            <a:ext cx="4591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</a:rPr>
              <a:t>4</a:t>
            </a:r>
            <a:r>
              <a:rPr lang="en-US" sz="2200" b="1" i="1" dirty="0" smtClean="0">
                <a:solidFill>
                  <a:prstClr val="black"/>
                </a:solidFill>
              </a:rPr>
              <a:t>.) Integrate selection of short-term control options with longer-term watershed planning and management (e.g., 5-year plan)</a:t>
            </a:r>
            <a:endParaRPr lang="en-US" sz="2200" b="1" i="1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7525" y="1527958"/>
            <a:ext cx="3553364" cy="215420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Use “Toolbox” of promising and safe aquatic vegetation management </a:t>
            </a:r>
            <a:r>
              <a:rPr lang="en-US" sz="2000" b="1" dirty="0">
                <a:solidFill>
                  <a:prstClr val="black"/>
                </a:solidFill>
              </a:rPr>
              <a:t>options for Lake </a:t>
            </a:r>
            <a:r>
              <a:rPr lang="en-US" sz="2000" b="1" dirty="0" smtClean="0">
                <a:solidFill>
                  <a:prstClr val="black"/>
                </a:solidFill>
              </a:rPr>
              <a:t>Maspenock and combine them to develop short-term and long-term management goals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5" name="Flowchart: Decision 24"/>
          <p:cNvSpPr/>
          <p:nvPr/>
        </p:nvSpPr>
        <p:spPr>
          <a:xfrm>
            <a:off x="1727111" y="3706827"/>
            <a:ext cx="1699990" cy="1413064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67CA-21E7-413F-B8FE-8AD22FB56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The R</a:t>
            </a:r>
            <a:r>
              <a:rPr lang="en-US" sz="4000" b="1" dirty="0" smtClean="0">
                <a:solidFill>
                  <a:srgbClr val="002060"/>
                </a:solidFill>
              </a:rPr>
              <a:t>ole of the Advisory Group</a:t>
            </a:r>
            <a:endParaRPr lang="en-US" sz="40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Insuring that factual information regarding treatment options is communicated;</a:t>
            </a:r>
          </a:p>
          <a:p>
            <a:r>
              <a:rPr lang="en-US" dirty="0" smtClean="0"/>
              <a:t>Coordinating</a:t>
            </a:r>
            <a:r>
              <a:rPr lang="en-US" dirty="0"/>
              <a:t>, consulting and providing methods and means for seeking public </a:t>
            </a:r>
            <a:r>
              <a:rPr lang="en-US" dirty="0" smtClean="0"/>
              <a:t>input; ensuring </a:t>
            </a:r>
            <a:r>
              <a:rPr lang="en-US" dirty="0"/>
              <a:t>effective public participation at the meetings and that public input is </a:t>
            </a:r>
            <a:r>
              <a:rPr lang="en-US" dirty="0" smtClean="0"/>
              <a:t>fully considered;</a:t>
            </a:r>
            <a:endParaRPr lang="en-US" dirty="0"/>
          </a:p>
          <a:p>
            <a:r>
              <a:rPr lang="en-US" dirty="0" smtClean="0"/>
              <a:t>Formulating </a:t>
            </a:r>
            <a:r>
              <a:rPr lang="en-US" dirty="0"/>
              <a:t>methods and means of increasing public awareness about the </a:t>
            </a:r>
            <a:r>
              <a:rPr lang="en-US" dirty="0" smtClean="0"/>
              <a:t>benefits, cost and potential for health or ecological risks </a:t>
            </a:r>
            <a:r>
              <a:rPr lang="en-US" dirty="0"/>
              <a:t>of The Plan.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197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Advisory Group Progress to date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We </a:t>
            </a:r>
            <a:r>
              <a:rPr lang="en-US" sz="2800" dirty="0" smtClean="0"/>
              <a:t>reviewed </a:t>
            </a:r>
            <a:r>
              <a:rPr lang="en-US" sz="2800" dirty="0"/>
              <a:t>important previous studies of the lake and water quality reports to learn more about the Lake and its watershed.</a:t>
            </a:r>
          </a:p>
          <a:p>
            <a:pPr lvl="0"/>
            <a:r>
              <a:rPr lang="en-US" sz="2800" dirty="0"/>
              <a:t>We </a:t>
            </a:r>
            <a:r>
              <a:rPr lang="en-US" sz="2800" dirty="0" smtClean="0"/>
              <a:t>identified </a:t>
            </a:r>
            <a:r>
              <a:rPr lang="en-US" sz="2800" dirty="0"/>
              <a:t>potential weed control methods described in the State technical guidance (GEIR), similar documents for other states, and applicable information available on the internet.</a:t>
            </a:r>
          </a:p>
          <a:p>
            <a:pPr lvl="0"/>
            <a:r>
              <a:rPr lang="en-US" sz="2800" dirty="0" smtClean="0"/>
              <a:t>We have prepared </a:t>
            </a:r>
            <a:r>
              <a:rPr lang="en-US" sz="2800" dirty="0"/>
              <a:t>a lake user’s survey to get a better definition of who uses Lake Maspenock, what they like to do on the lake, and their impressions on </a:t>
            </a:r>
            <a:r>
              <a:rPr lang="en-US" sz="2800" dirty="0" smtClean="0"/>
              <a:t>the current lake experience</a:t>
            </a:r>
            <a:r>
              <a:rPr lang="en-US" sz="2800" dirty="0" smtClean="0"/>
              <a:t>. Please </a:t>
            </a:r>
            <a:r>
              <a:rPr lang="en-US" sz="2800" dirty="0"/>
              <a:t>participate </a:t>
            </a:r>
            <a:r>
              <a:rPr lang="en-US" sz="2800" dirty="0" smtClean="0"/>
              <a:t>at: http</a:t>
            </a:r>
            <a:r>
              <a:rPr lang="en-US" sz="2800" dirty="0"/>
              <a:t>://kwiksurveys.com/s/I5qy2QZO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Advisory Group Progress (cont.)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4"/>
            <a:ext cx="8229600" cy="4525963"/>
          </a:xfrm>
        </p:spPr>
        <p:txBody>
          <a:bodyPr/>
          <a:lstStyle/>
          <a:p>
            <a:pPr lvl="0"/>
            <a:r>
              <a:rPr lang="en-US" sz="2800" dirty="0" smtClean="0"/>
              <a:t>Group met with representative from Lake </a:t>
            </a:r>
            <a:r>
              <a:rPr lang="en-US" sz="2800" dirty="0" err="1" smtClean="0"/>
              <a:t>Cochituate</a:t>
            </a:r>
            <a:r>
              <a:rPr lang="en-US" sz="2800" dirty="0" smtClean="0"/>
              <a:t> (Wayland) describing their experience with nuisance weed control and finding public consensus</a:t>
            </a:r>
            <a:endParaRPr lang="en-US" sz="2800" dirty="0"/>
          </a:p>
          <a:p>
            <a:pPr lvl="0"/>
            <a:r>
              <a:rPr lang="en-US" sz="2800" dirty="0" smtClean="0"/>
              <a:t>Conducted a </a:t>
            </a:r>
            <a:r>
              <a:rPr lang="en-US" sz="2800" dirty="0"/>
              <a:t>Phase I screening </a:t>
            </a:r>
            <a:r>
              <a:rPr lang="en-US" sz="2800" dirty="0" smtClean="0"/>
              <a:t>to eliminate aquatic </a:t>
            </a:r>
            <a:r>
              <a:rPr lang="en-US" sz="2800" dirty="0"/>
              <a:t>weed control methods which are clearly not applicable or appropriate to the </a:t>
            </a:r>
            <a:r>
              <a:rPr lang="en-US" sz="2800" dirty="0" smtClean="0"/>
              <a:t>Lake</a:t>
            </a:r>
          </a:p>
          <a:p>
            <a:pPr lvl="0"/>
            <a:r>
              <a:rPr lang="en-US" sz="2800" dirty="0" smtClean="0"/>
              <a:t>Scheduled two public forums in February to present and discuss the current status of Plan with Town residents and get input from stakeholders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Next Steps and Timeline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Advisory Group Review and Develops Draft Long-Term Management Plan for Aquatic Weed Control</a:t>
            </a:r>
          </a:p>
          <a:p>
            <a:r>
              <a:rPr lang="en-US" sz="2800" dirty="0" smtClean="0"/>
              <a:t>Group Presents Plan at </a:t>
            </a:r>
            <a:r>
              <a:rPr lang="en-US" sz="2800" dirty="0"/>
              <a:t>p</a:t>
            </a:r>
            <a:r>
              <a:rPr lang="en-US" sz="2800" dirty="0" smtClean="0"/>
              <a:t>ublic meetings to provide information and solicit feedback from Town</a:t>
            </a:r>
          </a:p>
          <a:p>
            <a:pPr lvl="1"/>
            <a:r>
              <a:rPr lang="en-US" sz="2400" dirty="0" smtClean="0"/>
              <a:t>February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7:00 - 8:30 pm at Hopkinton Town Hall</a:t>
            </a:r>
          </a:p>
          <a:p>
            <a:pPr lvl="1"/>
            <a:r>
              <a:rPr lang="en-US" sz="2400" dirty="0" smtClean="0"/>
              <a:t>February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10:00 – </a:t>
            </a:r>
            <a:r>
              <a:rPr lang="en-US" sz="2400" smtClean="0"/>
              <a:t>11:30 am </a:t>
            </a:r>
            <a:r>
              <a:rPr lang="en-US" sz="2400" dirty="0" smtClean="0"/>
              <a:t>at Town Hall</a:t>
            </a:r>
          </a:p>
          <a:p>
            <a:r>
              <a:rPr lang="en-US" sz="2800" dirty="0" smtClean="0"/>
              <a:t>Advisory Group finalizes Management Plan and makes copies available to public</a:t>
            </a:r>
          </a:p>
          <a:p>
            <a:r>
              <a:rPr lang="en-US" sz="2800" dirty="0" smtClean="0"/>
              <a:t>Submit recommendations to Board of Selectmen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Over the next few weeks….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As the Lake Maspenock Watershed plan continues to develops, the Advisory Group will provide updates and additional details. </a:t>
            </a:r>
            <a:endParaRPr lang="en-US" sz="2800" dirty="0" smtClean="0">
              <a:solidFill>
                <a:srgbClr val="000000"/>
              </a:solidFill>
              <a:latin typeface="Franklin Gothic Book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2800" dirty="0" smtClean="0">
              <a:solidFill>
                <a:srgbClr val="000000"/>
              </a:solidFill>
              <a:latin typeface="Franklin Gothic Book"/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800" dirty="0" smtClean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For </a:t>
            </a:r>
            <a:r>
              <a:rPr lang="en-US" sz="2800" dirty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additional information regarding the Advisory Group and its activities, feel free to contact the Hopkinton DPW Director, John Westerling, at: </a:t>
            </a:r>
            <a:r>
              <a:rPr lang="en-US" sz="2800" u="sng" dirty="0">
                <a:solidFill>
                  <a:srgbClr val="000000"/>
                </a:solidFill>
                <a:latin typeface="Franklin Gothic Book"/>
                <a:ea typeface="Calibri"/>
                <a:cs typeface="Times New Roman"/>
                <a:hlinkClick r:id="rId2" action="ppaction://hlinkfile"/>
              </a:rPr>
              <a:t>jwesterling@hopkintonma.gov</a:t>
            </a:r>
            <a:endParaRPr lang="en-US" sz="2800" dirty="0">
              <a:solidFill>
                <a:srgbClr val="000000"/>
              </a:solidFill>
              <a:latin typeface="Garamond"/>
              <a:ea typeface="Calibri"/>
              <a:cs typeface="Times New Roman"/>
            </a:endParaRP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276604"/>
            <a:ext cx="3532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What does this really mean?</a:t>
            </a:r>
            <a:endParaRPr lang="en-US" sz="40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Advisory Group is tasked with finding a workable long-term solution for the Lake’s nuisance weeds;</a:t>
            </a:r>
            <a:endParaRPr lang="en-US" dirty="0"/>
          </a:p>
          <a:p>
            <a:r>
              <a:rPr lang="en-US" dirty="0" smtClean="0"/>
              <a:t>We start with an open mind and consider all potential options - keep those that might work and eliminate those that are not feasible, not effective, or too costly; </a:t>
            </a:r>
          </a:p>
          <a:p>
            <a:r>
              <a:rPr lang="en-US" dirty="0" smtClean="0"/>
              <a:t>Keep public well-informed by transparent decision-making, educational public meetings, and soliciting resident feedback; and</a:t>
            </a:r>
            <a:endParaRPr lang="en-US" dirty="0"/>
          </a:p>
          <a:p>
            <a:r>
              <a:rPr lang="en-US" dirty="0" smtClean="0"/>
              <a:t>Decide on a reasonable, comprehensive approach and initiate plan. We expect the approach to adapt and evolve over the long-term.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Lake Maspenock is a Great Pond !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4"/>
            <a:ext cx="8534400" cy="4525963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Lake Maspenock (a.k.a North Pond) is a recognized “Great Pond” by the Commonwealth of </a:t>
            </a:r>
            <a:r>
              <a:rPr lang="en-US" sz="2800" dirty="0" smtClean="0">
                <a:solidFill>
                  <a:prstClr val="black"/>
                </a:solidFill>
              </a:rPr>
              <a:t>Massachusetts</a:t>
            </a:r>
            <a:endParaRPr lang="en-US" sz="2800" dirty="0" smtClean="0"/>
          </a:p>
          <a:p>
            <a:r>
              <a:rPr lang="en-US" sz="2800" dirty="0" smtClean="0"/>
              <a:t>The name comes </a:t>
            </a:r>
            <a:r>
              <a:rPr lang="en-US" sz="2800" dirty="0"/>
              <a:t>from the Nipmuc dialect of </a:t>
            </a:r>
            <a:r>
              <a:rPr lang="en-US" sz="2800" dirty="0" smtClean="0"/>
              <a:t>Eastern Algonquin translated as 'The </a:t>
            </a:r>
            <a:r>
              <a:rPr lang="en-US" sz="2800" dirty="0"/>
              <a:t>Waters At The Base Of The Great </a:t>
            </a:r>
            <a:r>
              <a:rPr lang="en-US" sz="2800" dirty="0" smtClean="0"/>
              <a:t>Hill‘</a:t>
            </a:r>
          </a:p>
          <a:p>
            <a:r>
              <a:rPr lang="en-US" sz="2800" dirty="0" smtClean="0"/>
              <a:t>Natural state of pond is about 30-40 acres but it size has been gradually increased by a series of impounding dams and currently is about 234 acres*</a:t>
            </a:r>
          </a:p>
          <a:p>
            <a:r>
              <a:rPr lang="en-US" sz="2800" dirty="0" smtClean="0"/>
              <a:t>Shoreline shared by Hopkinton, Upton and Milford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112616"/>
            <a:ext cx="677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Information from </a:t>
            </a:r>
            <a:r>
              <a:rPr lang="en-US" dirty="0"/>
              <a:t>Lake Maspenock at: http://www.lmpa.org/history/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Lake Maspenock</a:t>
            </a:r>
            <a:br>
              <a:rPr lang="en-US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US" b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Hopkinton, Upton, and Milford, MA</a:t>
            </a:r>
            <a:endParaRPr lang="en-US" b="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4" y="438764"/>
            <a:ext cx="5111751" cy="552169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3124200" cy="4648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S</a:t>
            </a:r>
            <a:r>
              <a:rPr lang="en-US" sz="1600" dirty="0" smtClean="0">
                <a:effectLst/>
                <a:latin typeface="Cambria" panose="02040503050406030204" pitchFamily="18" charset="0"/>
              </a:rPr>
              <a:t>ur­face area is 234 acres. The lake is approx­i­mately 2 miles long and 2,000 ft wide at its widest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Watershed area is estimated at 1,813 acres. Part of Blackstone River drainage.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Outlet flow estimated at 28 cfs. </a:t>
            </a:r>
            <a:r>
              <a:rPr lang="en-US" sz="1600" dirty="0" smtClean="0">
                <a:effectLst/>
                <a:latin typeface="Cambria" panose="02040503050406030204" pitchFamily="18" charset="0"/>
              </a:rPr>
              <a:t>Hydraulic retention time is 260 days or annual flushing rate of 1.4 exchanges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Cambria" panose="02040503050406030204" pitchFamily="18" charset="0"/>
              </a:rPr>
              <a:t>Average water depth is 8 feet. C</a:t>
            </a:r>
            <a:r>
              <a:rPr lang="en-US" sz="1600" dirty="0" smtClean="0">
                <a:latin typeface="Cambria" panose="02040503050406030204" pitchFamily="18" charset="0"/>
              </a:rPr>
              <a:t>urrent </a:t>
            </a:r>
            <a:r>
              <a:rPr lang="en-US" sz="1600" dirty="0">
                <a:latin typeface="Cambria" panose="02040503050406030204" pitchFamily="18" charset="0"/>
              </a:rPr>
              <a:t>drawdown practice is </a:t>
            </a:r>
            <a:r>
              <a:rPr lang="en-US" sz="1600" dirty="0" smtClean="0">
                <a:latin typeface="Cambria" panose="02040503050406030204" pitchFamily="18" charset="0"/>
              </a:rPr>
              <a:t>typically 5 ft with maximum 8 ft on third year. </a:t>
            </a:r>
            <a:endParaRPr lang="en-US" sz="1600" dirty="0">
              <a:latin typeface="Cambria" panose="02040503050406030204" pitchFamily="18" charset="0"/>
            </a:endParaRPr>
          </a:p>
          <a:p>
            <a:endParaRPr lang="en-US" sz="1600" dirty="0" smtClean="0">
              <a:effectLst/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14800" y="6248400"/>
            <a:ext cx="4224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 Aquatic Control Technology (2012)</a:t>
            </a:r>
          </a:p>
        </p:txBody>
      </p:sp>
    </p:spTree>
    <p:extLst>
      <p:ext uri="{BB962C8B-B14F-4D97-AF65-F5344CB8AC3E}">
        <p14:creationId xmlns:p14="http://schemas.microsoft.com/office/powerpoint/2010/main" val="27522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0"/>
            <a:ext cx="38557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  Lake Maspenock</a:t>
            </a:r>
          </a:p>
          <a:p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  Bathymetric Map</a:t>
            </a:r>
          </a:p>
          <a:p>
            <a:endParaRPr lang="en-US" sz="32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  <a:ea typeface="+mj-ea"/>
                <a:cs typeface="+mj-cs"/>
              </a:rPr>
              <a:t>Map indicates lake bottom (depth) contours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Source: MA DFW website:</a:t>
            </a:r>
          </a:p>
          <a:p>
            <a:r>
              <a:rPr lang="en-US" dirty="0"/>
              <a:t>http://www.mass.gov/eea/docs/dfg/dfw/habitat/maps-ponds/dfwnrtho.pdf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1" y="20472"/>
            <a:ext cx="5237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30480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668D6">
                  <a:shade val="30000"/>
                  <a:satMod val="115000"/>
                </a:srgbClr>
              </a:gs>
              <a:gs pos="50000">
                <a:srgbClr val="3668D6">
                  <a:shade val="67500"/>
                  <a:satMod val="115000"/>
                </a:srgbClr>
              </a:gs>
              <a:gs pos="100000">
                <a:srgbClr val="3668D6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2400" y="495671"/>
            <a:ext cx="3429000" cy="11620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+mn-lt"/>
              </a:rPr>
              <a:t>Aerial photograph of Lake Maspenock</a:t>
            </a:r>
            <a:br>
              <a:rPr lang="en-US" sz="2800" b="1" dirty="0" smtClean="0">
                <a:solidFill>
                  <a:srgbClr val="FFC000"/>
                </a:solidFill>
                <a:latin typeface="+mn-lt"/>
              </a:rPr>
            </a:br>
            <a:r>
              <a:rPr lang="en-US" sz="2800" b="1" smtClean="0">
                <a:solidFill>
                  <a:srgbClr val="FFC000"/>
                </a:solidFill>
                <a:latin typeface="+mn-lt"/>
              </a:rPr>
              <a:t>January 6, </a:t>
            </a:r>
            <a:r>
              <a:rPr lang="en-US" sz="2800" b="1" dirty="0" smtClean="0">
                <a:solidFill>
                  <a:srgbClr val="FFC000"/>
                </a:solidFill>
                <a:latin typeface="+mn-lt"/>
              </a:rPr>
              <a:t>2016</a:t>
            </a:r>
            <a:endParaRPr lang="en-US" sz="28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44" y="381000"/>
            <a:ext cx="1976949" cy="5991225"/>
          </a:xfrm>
        </p:spPr>
      </p:pic>
      <p:cxnSp>
        <p:nvCxnSpPr>
          <p:cNvPr id="16" name="Straight Arrow Connector 15"/>
          <p:cNvCxnSpPr/>
          <p:nvPr/>
        </p:nvCxnSpPr>
        <p:spPr>
          <a:xfrm flipV="1">
            <a:off x="3166566" y="2534027"/>
            <a:ext cx="1653083" cy="1524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54919" y="3483788"/>
            <a:ext cx="1476375" cy="9525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029200" y="5486400"/>
            <a:ext cx="1066800" cy="838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86325" y="657596"/>
            <a:ext cx="1066800" cy="8382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6"/>
          <p:cNvSpPr txBox="1">
            <a:spLocks/>
          </p:cNvSpPr>
          <p:nvPr/>
        </p:nvSpPr>
        <p:spPr>
          <a:xfrm>
            <a:off x="5857477" y="324221"/>
            <a:ext cx="175260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FFC000"/>
                </a:solidFill>
              </a:rPr>
              <a:t>West Main Street Crossing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29" name="Title 6"/>
          <p:cNvSpPr txBox="1">
            <a:spLocks/>
          </p:cNvSpPr>
          <p:nvPr/>
        </p:nvSpPr>
        <p:spPr>
          <a:xfrm>
            <a:off x="1143000" y="2233612"/>
            <a:ext cx="22098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FFC000"/>
                </a:solidFill>
              </a:rPr>
              <a:t>Dewatered North Basin of Lake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31" name="Title 6"/>
          <p:cNvSpPr txBox="1">
            <a:spLocks/>
          </p:cNvSpPr>
          <p:nvPr/>
        </p:nvSpPr>
        <p:spPr>
          <a:xfrm>
            <a:off x="1143000" y="3912413"/>
            <a:ext cx="228599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FFC000"/>
                </a:solidFill>
              </a:rPr>
              <a:t>Sandy Beach Island (Town Beach)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32" name="Title 6"/>
          <p:cNvSpPr txBox="1">
            <a:spLocks/>
          </p:cNvSpPr>
          <p:nvPr/>
        </p:nvSpPr>
        <p:spPr>
          <a:xfrm>
            <a:off x="5943600" y="5029200"/>
            <a:ext cx="2075657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FFC000"/>
                </a:solidFill>
              </a:rPr>
              <a:t>Outlet Dam Structure</a:t>
            </a:r>
            <a:r>
              <a:rPr lang="en-US" sz="1800" b="1" dirty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in Milford</a:t>
            </a:r>
            <a:endParaRPr lang="en-US" sz="1800" b="1" dirty="0">
              <a:solidFill>
                <a:srgbClr val="FFC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797970" y="2981326"/>
            <a:ext cx="1602829" cy="1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24600" y="2796661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Woody Island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371600"/>
            <a:ext cx="3733800" cy="1162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Lake Maspenock Outlet Structure at South End (Milford)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5" y="2590804"/>
            <a:ext cx="2855913" cy="3535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54" y="273054"/>
            <a:ext cx="3293351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68DB-DE0F-42A0-BAF6-5BC98F579D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1747</Words>
  <Application>Microsoft Office PowerPoint</Application>
  <PresentationFormat>On-screen Show (4:3)</PresentationFormat>
  <Paragraphs>287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2_Office Theme</vt:lpstr>
      <vt:lpstr>Lake Maspenock Management Plan Development and Implementation</vt:lpstr>
      <vt:lpstr>Lake Maspenock Aquatic Vegetation Control and Management Advisory Group</vt:lpstr>
      <vt:lpstr>The Role of the Advisory Group</vt:lpstr>
      <vt:lpstr>What does this really mean?</vt:lpstr>
      <vt:lpstr>Lake Maspenock is a Great Pond !</vt:lpstr>
      <vt:lpstr>Lake Maspenock Hopkinton, Upton, and Milford, MA</vt:lpstr>
      <vt:lpstr>PowerPoint Presentation</vt:lpstr>
      <vt:lpstr>Aerial photograph of Lake Maspenock January 6, 2016</vt:lpstr>
      <vt:lpstr>Lake Maspenock Outlet Structure at South End (Milford)</vt:lpstr>
      <vt:lpstr>Lake Maspenock Water Uses/Issues</vt:lpstr>
      <vt:lpstr>Lake Maspenock Popular Uses</vt:lpstr>
      <vt:lpstr>Lake Maspenock Aquatic Weeds</vt:lpstr>
      <vt:lpstr>Lake Maspenock Aquatic Vegetation Distribution Map* (2012)</vt:lpstr>
      <vt:lpstr>Lake Maspenock Aquatic Vegetation Control Management Option Screening Process Overview</vt:lpstr>
      <vt:lpstr>Lake Maspenock Aquatic Vegetation Control Management Option Screening Process – Phase 1</vt:lpstr>
      <vt:lpstr>Process used to Identify Potential Weed Control Methods/Techniques</vt:lpstr>
      <vt:lpstr>Commonly accepted physical methods used  for aquatic weed control</vt:lpstr>
      <vt:lpstr>Review of Physical Controls –  Example of Phase I screening</vt:lpstr>
      <vt:lpstr>Physical methods used  for aquatic weed control (continued)</vt:lpstr>
      <vt:lpstr>Physical Controls – Phase I screening</vt:lpstr>
      <vt:lpstr>Winter Drawdown (2015-2016)</vt:lpstr>
      <vt:lpstr>Winter Drawdown (2015-2016)</vt:lpstr>
      <vt:lpstr>Chemical Controls for  Aquatic Weed Management</vt:lpstr>
      <vt:lpstr>Chemical Controls - Phase I Results</vt:lpstr>
      <vt:lpstr>Biological Controls for  Aquatic Weed Management</vt:lpstr>
      <vt:lpstr>Biological Controls - Phase I Results</vt:lpstr>
      <vt:lpstr>Lake Maspenock Aquatic Vegetation Control Management Option Screening Process – Phase 2</vt:lpstr>
      <vt:lpstr>How will the Advisory Group evaluate and select lake management options?</vt:lpstr>
      <vt:lpstr>Lake Maspenock Aquatic Vegetation Control Management Option Screening Process – Phases 3 &amp; 4</vt:lpstr>
      <vt:lpstr>Advisory Group Progress to date</vt:lpstr>
      <vt:lpstr>Advisory Group Progress (cont.)</vt:lpstr>
      <vt:lpstr>Next Steps and Timeline</vt:lpstr>
      <vt:lpstr>Over the next few weeks….</vt:lpstr>
      <vt:lpstr>PowerPoint Presentation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Mitchell</dc:creator>
  <cp:lastModifiedBy>David Mitchell</cp:lastModifiedBy>
  <cp:revision>97</cp:revision>
  <cp:lastPrinted>2016-01-28T13:45:19Z</cp:lastPrinted>
  <dcterms:created xsi:type="dcterms:W3CDTF">2015-06-21T18:21:35Z</dcterms:created>
  <dcterms:modified xsi:type="dcterms:W3CDTF">2016-02-04T19:16:56Z</dcterms:modified>
</cp:coreProperties>
</file>